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6" r:id="rId3"/>
    <p:sldId id="271" r:id="rId4"/>
    <p:sldId id="274" r:id="rId5"/>
    <p:sldId id="275" r:id="rId6"/>
    <p:sldId id="276" r:id="rId7"/>
    <p:sldId id="277" r:id="rId8"/>
    <p:sldId id="273" r:id="rId9"/>
    <p:sldId id="279" r:id="rId10"/>
    <p:sldId id="278" r:id="rId11"/>
    <p:sldId id="280" r:id="rId12"/>
    <p:sldId id="281" r:id="rId13"/>
    <p:sldId id="282" r:id="rId14"/>
    <p:sldId id="272" r:id="rId15"/>
    <p:sldId id="284" r:id="rId16"/>
    <p:sldId id="264" r:id="rId17"/>
    <p:sldId id="28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0" autoAdjust="0"/>
    <p:restoredTop sz="86406" autoAdjust="0"/>
  </p:normalViewPr>
  <p:slideViewPr>
    <p:cSldViewPr snapToGrid="0">
      <p:cViewPr varScale="1">
        <p:scale>
          <a:sx n="59" d="100"/>
          <a:sy n="59" d="100"/>
        </p:scale>
        <p:origin x="212" y="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pt-PT"/>
              <a:t>Clique para editar o estilo</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do subtítulo do Modelo Global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4/7/2016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‹nº›</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a:t>
            </a:r>
            <a:endParaRPr lang="en-US" dirty="0"/>
          </a:p>
        </p:txBody>
      </p:sp>
      <p:sp>
        <p:nvSpPr>
          <p:cNvPr id="3" name="Vertical Text Placeholder 2"/>
          <p:cNvSpPr>
            <a:spLocks noGrp="1"/>
          </p:cNvSpPr>
          <p:nvPr>
            <p:ph type="body" orient="vert" idx="1"/>
          </p:nvPr>
        </p:nvSpPr>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pt-PT"/>
              <a:t>Clique para editar o estilo</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a:t>
            </a:r>
            <a:endParaRPr lang="en-US" dirty="0"/>
          </a:p>
        </p:txBody>
      </p:sp>
      <p:sp>
        <p:nvSpPr>
          <p:cNvPr id="3" name="Content Placeholder 2"/>
          <p:cNvSpPr>
            <a:spLocks noGrp="1"/>
          </p:cNvSpPr>
          <p:nvPr>
            <p:ph idx="1"/>
          </p:nvPr>
        </p:nvSpPr>
        <p:spPr/>
        <p:txBody>
          <a:bodyPr ancho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pt-PT"/>
              <a:t>Clique para editar o estilo</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Editar os estilos de texto do Modelo Global</a:t>
            </a:r>
          </a:p>
        </p:txBody>
      </p:sp>
      <p:sp>
        <p:nvSpPr>
          <p:cNvPr id="4" name="Date Placeholder 3"/>
          <p:cNvSpPr>
            <a:spLocks noGrp="1"/>
          </p:cNvSpPr>
          <p:nvPr>
            <p:ph type="dt" sz="half" idx="10"/>
          </p:nvPr>
        </p:nvSpPr>
        <p:spPr/>
        <p:txBody>
          <a:bodyPr/>
          <a:lstStyle/>
          <a:p>
            <a:fld id="{48A87A34-81AB-432B-8DAE-1953F412C126}" type="datetimeFigureOut">
              <a:rPr lang="en-US" dirty="0"/>
              <a:t>4/7/2016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pt-PT"/>
              <a:t>Clique para editar o estilo</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pt-PT"/>
              <a:t>Clique para editar o estilo</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4" name="Content Placeholder 3"/>
          <p:cNvSpPr>
            <a:spLocks noGrp="1"/>
          </p:cNvSpPr>
          <p:nvPr>
            <p:ph sz="half" idx="2"/>
          </p:nvPr>
        </p:nvSpPr>
        <p:spPr>
          <a:xfrm>
            <a:off x="1447191" y="2824269"/>
            <a:ext cx="4645152" cy="2644457"/>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6" name="Content Placeholder 5"/>
          <p:cNvSpPr>
            <a:spLocks noGrp="1"/>
          </p:cNvSpPr>
          <p:nvPr>
            <p:ph sz="quarter" idx="4"/>
          </p:nvPr>
        </p:nvSpPr>
        <p:spPr>
          <a:xfrm>
            <a:off x="6412362" y="2821491"/>
            <a:ext cx="4645152" cy="2637371"/>
          </a:xfrm>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‹nº›</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pt-PT"/>
              <a:t>Clique para editar o estilo</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Date Placeholder 4"/>
          <p:cNvSpPr>
            <a:spLocks noGrp="1"/>
          </p:cNvSpPr>
          <p:nvPr>
            <p:ph type="dt" sz="half" idx="10"/>
          </p:nvPr>
        </p:nvSpPr>
        <p:spPr/>
        <p:txBody>
          <a:bodyPr/>
          <a:lstStyle/>
          <a:p>
            <a:fld id="{48A87A34-81AB-432B-8DAE-1953F412C126}" type="datetimeFigureOut">
              <a:rPr lang="en-US" dirty="0"/>
              <a:t>4/7/2016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pt-PT"/>
              <a:t>Clique para editar o estilo</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a:t>Clique no ícone para adicionar uma imagem</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4/7/2016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pt-PT"/>
              <a:t>Clique para editar o estilo</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4/7/2016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‹nº›</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9" name="Picture 8" descr="logo Guadalupetransparente.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280012" y="722223"/>
            <a:ext cx="722120" cy="93330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hyperlink" Target="http://www.panda.org/what_we_do/how_we_work/conservation/species_programme/species_news/species_news_archive.cfm?19458/First-captive-bred-birth-of-Iberian-lynx"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iucnredlist.org/details/12520/0" TargetMode="External"/><Relationship Id="rId2" Type="http://schemas.openxmlformats.org/officeDocument/2006/relationships/hyperlink" Target="http://wwf.panda.org/about_our_earth/species/profiles/mammals/iberian_lynx/" TargetMode="Externa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hyperlink" Target="http://carnivora.fc.ul.pt/ha-quatro-novas-crias-de-lince-iberico-em-silves/" TargetMode="External"/><Relationship Id="rId4" Type="http://schemas.openxmlformats.org/officeDocument/2006/relationships/hyperlink" Target="https://www.cites.org"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915701" y="797727"/>
            <a:ext cx="8637073" cy="2723222"/>
          </a:xfrm>
        </p:spPr>
        <p:txBody>
          <a:bodyPr>
            <a:normAutofit/>
          </a:bodyPr>
          <a:lstStyle/>
          <a:p>
            <a:br>
              <a:rPr lang="pt-PT" sz="4500" dirty="0"/>
            </a:br>
            <a:br>
              <a:rPr lang="pt-PT" sz="4500" dirty="0"/>
            </a:br>
            <a:r>
              <a:rPr lang="pt-PT" sz="4500" dirty="0" err="1"/>
              <a:t>Keep</a:t>
            </a:r>
            <a:r>
              <a:rPr lang="pt-PT" sz="4500" dirty="0"/>
              <a:t> </a:t>
            </a:r>
            <a:r>
              <a:rPr lang="pt-PT" sz="4500" dirty="0" err="1"/>
              <a:t>our</a:t>
            </a:r>
            <a:r>
              <a:rPr lang="pt-PT" sz="4500" dirty="0"/>
              <a:t> </a:t>
            </a:r>
            <a:r>
              <a:rPr lang="pt-PT" sz="4500" dirty="0" err="1"/>
              <a:t>World</a:t>
            </a:r>
            <a:r>
              <a:rPr lang="pt-PT" sz="4500" dirty="0"/>
              <a:t> </a:t>
            </a:r>
            <a:r>
              <a:rPr lang="pt-PT" sz="4500" dirty="0" err="1"/>
              <a:t>Colourful</a:t>
            </a:r>
            <a:r>
              <a:rPr lang="pt-PT" sz="4500" dirty="0"/>
              <a:t>!</a:t>
            </a:r>
          </a:p>
        </p:txBody>
      </p:sp>
      <p:sp>
        <p:nvSpPr>
          <p:cNvPr id="3" name="Subtítulo 2"/>
          <p:cNvSpPr>
            <a:spLocks noGrp="1"/>
          </p:cNvSpPr>
          <p:nvPr>
            <p:ph type="subTitle" idx="1"/>
          </p:nvPr>
        </p:nvSpPr>
        <p:spPr>
          <a:xfrm>
            <a:off x="2597611" y="4744910"/>
            <a:ext cx="8637072" cy="1256191"/>
          </a:xfrm>
        </p:spPr>
        <p:txBody>
          <a:bodyPr>
            <a:normAutofit/>
          </a:bodyPr>
          <a:lstStyle/>
          <a:p>
            <a:r>
              <a:rPr lang="pt-PT" dirty="0"/>
              <a:t>         </a:t>
            </a:r>
            <a:r>
              <a:rPr lang="pt-PT" dirty="0" err="1"/>
              <a:t>Iceland</a:t>
            </a:r>
            <a:r>
              <a:rPr lang="pt-PT" dirty="0"/>
              <a:t>                                  </a:t>
            </a:r>
            <a:r>
              <a:rPr lang="pt-PT" dirty="0" err="1"/>
              <a:t>Slovenia</a:t>
            </a:r>
            <a:r>
              <a:rPr lang="pt-PT" dirty="0"/>
              <a:t>                          Portugal</a:t>
            </a:r>
          </a:p>
          <a:p>
            <a:endParaRPr lang="pt-PT" dirty="0"/>
          </a:p>
          <a:p>
            <a:endParaRPr lang="pt-PT" dirty="0"/>
          </a:p>
        </p:txBody>
      </p:sp>
      <p:pic>
        <p:nvPicPr>
          <p:cNvPr id="4" name="Picture 3" descr="1200px-Flag_of_Sloveni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1869" y="3651643"/>
            <a:ext cx="1799508" cy="899754"/>
          </a:xfrm>
          <a:prstGeom prst="rect">
            <a:avLst/>
          </a:prstGeom>
        </p:spPr>
      </p:pic>
      <p:pic>
        <p:nvPicPr>
          <p:cNvPr id="5" name="Picture 4" descr="island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8286" y="3641899"/>
            <a:ext cx="1213862" cy="874140"/>
          </a:xfrm>
          <a:prstGeom prst="rect">
            <a:avLst/>
          </a:prstGeom>
        </p:spPr>
      </p:pic>
      <p:pic>
        <p:nvPicPr>
          <p:cNvPr id="6" name="Picture 5" descr="Flag_of_Portuga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04611" y="3641119"/>
            <a:ext cx="1315176" cy="876565"/>
          </a:xfrm>
          <a:prstGeom prst="rect">
            <a:avLst/>
          </a:prstGeom>
        </p:spPr>
      </p:pic>
      <p:pic>
        <p:nvPicPr>
          <p:cNvPr id="9" name="Picture 8" descr="biodiversity.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0745" y="278497"/>
            <a:ext cx="2830350" cy="2550893"/>
          </a:xfrm>
          <a:prstGeom prst="rect">
            <a:avLst/>
          </a:prstGeom>
        </p:spPr>
      </p:pic>
      <p:sp>
        <p:nvSpPr>
          <p:cNvPr id="16" name="TextBox 15"/>
          <p:cNvSpPr txBox="1"/>
          <p:nvPr/>
        </p:nvSpPr>
        <p:spPr>
          <a:xfrm>
            <a:off x="4021936" y="1009368"/>
            <a:ext cx="3013152" cy="784830"/>
          </a:xfrm>
          <a:prstGeom prst="rect">
            <a:avLst/>
          </a:prstGeom>
          <a:noFill/>
        </p:spPr>
        <p:txBody>
          <a:bodyPr wrap="none" rtlCol="0">
            <a:spAutoFit/>
          </a:bodyPr>
          <a:lstStyle/>
          <a:p>
            <a:r>
              <a:rPr lang="en-US" sz="4500" dirty="0"/>
              <a:t>UNITED IN</a:t>
            </a:r>
          </a:p>
        </p:txBody>
      </p:sp>
    </p:spTree>
    <p:extLst>
      <p:ext uri="{BB962C8B-B14F-4D97-AF65-F5344CB8AC3E}">
        <p14:creationId xmlns:p14="http://schemas.microsoft.com/office/powerpoint/2010/main" val="3215739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LYNX EX-SITU CONSERVATION PROGRAMMES</a:t>
            </a:r>
            <a:br>
              <a:rPr lang="en-US" b="1" dirty="0"/>
            </a:br>
            <a:endParaRPr lang="en-US" b="1" dirty="0"/>
          </a:p>
        </p:txBody>
      </p:sp>
      <p:sp>
        <p:nvSpPr>
          <p:cNvPr id="3" name="Content Placeholder 2"/>
          <p:cNvSpPr>
            <a:spLocks noGrp="1"/>
          </p:cNvSpPr>
          <p:nvPr>
            <p:ph idx="1"/>
          </p:nvPr>
        </p:nvSpPr>
        <p:spPr>
          <a:xfrm>
            <a:off x="1451580" y="2015732"/>
            <a:ext cx="3970122" cy="3450613"/>
          </a:xfrm>
        </p:spPr>
        <p:txBody>
          <a:bodyPr/>
          <a:lstStyle/>
          <a:p>
            <a:r>
              <a:rPr lang="en-US" dirty="0"/>
              <a:t>The 2014 census shows 327 individuals </a:t>
            </a:r>
          </a:p>
          <a:p>
            <a:r>
              <a:rPr lang="en-US" dirty="0"/>
              <a:t>since the summer of 2014 around 50 lynxes have been introduced in the LIFE </a:t>
            </a:r>
            <a:r>
              <a:rPr lang="en-US" dirty="0" err="1"/>
              <a:t>Iberlince</a:t>
            </a:r>
            <a:r>
              <a:rPr lang="en-US" dirty="0"/>
              <a:t> reintroduction areas, including Portugal</a:t>
            </a:r>
          </a:p>
          <a:p>
            <a:r>
              <a:rPr lang="en-US" dirty="0"/>
              <a:t>: 53 cubs have been born just in 2015.</a:t>
            </a:r>
          </a:p>
        </p:txBody>
      </p:sp>
      <p:pic>
        <p:nvPicPr>
          <p:cNvPr id="4" name="Picture 3" descr="lince e cri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2635" y="2074378"/>
            <a:ext cx="2438400" cy="3340100"/>
          </a:xfrm>
          <a:prstGeom prst="rect">
            <a:avLst/>
          </a:prstGeom>
        </p:spPr>
      </p:pic>
    </p:spTree>
    <p:extLst>
      <p:ext uri="{BB962C8B-B14F-4D97-AF65-F5344CB8AC3E}">
        <p14:creationId xmlns:p14="http://schemas.microsoft.com/office/powerpoint/2010/main" val="199006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 threats</a:t>
            </a:r>
          </a:p>
        </p:txBody>
      </p:sp>
      <p:sp>
        <p:nvSpPr>
          <p:cNvPr id="3" name="Content Placeholder 2"/>
          <p:cNvSpPr>
            <a:spLocks noGrp="1"/>
          </p:cNvSpPr>
          <p:nvPr>
            <p:ph idx="1"/>
          </p:nvPr>
        </p:nvSpPr>
        <p:spPr>
          <a:xfrm>
            <a:off x="1451580" y="2015732"/>
            <a:ext cx="3938140" cy="3942791"/>
          </a:xfrm>
        </p:spPr>
        <p:txBody>
          <a:bodyPr>
            <a:noAutofit/>
          </a:bodyPr>
          <a:lstStyle/>
          <a:p>
            <a:r>
              <a:rPr lang="en-US" sz="1800" b="1" dirty="0"/>
              <a:t>Decreasing food base</a:t>
            </a:r>
            <a:endParaRPr lang="en-US" sz="1800" dirty="0"/>
          </a:p>
          <a:p>
            <a:r>
              <a:rPr lang="en-US" sz="1800" dirty="0"/>
              <a:t>Rabbits form the main prey of the Iberian lynx. Epidemics, such as </a:t>
            </a:r>
            <a:r>
              <a:rPr lang="en-US" sz="1800" dirty="0" err="1"/>
              <a:t>myxamatosis</a:t>
            </a:r>
            <a:r>
              <a:rPr lang="en-US" sz="1800" dirty="0"/>
              <a:t> and the </a:t>
            </a:r>
            <a:r>
              <a:rPr lang="en-US" sz="1800" dirty="0" err="1"/>
              <a:t>haemorrhagic</a:t>
            </a:r>
            <a:r>
              <a:rPr lang="en-US" sz="1800" dirty="0"/>
              <a:t> disease, have affected rabbit populations over the years</a:t>
            </a:r>
          </a:p>
          <a:p>
            <a:r>
              <a:rPr lang="en-US" sz="1800" dirty="0"/>
              <a:t>NGO’s are calling the Iberian authorities to escalate efforts to recover rabbit populations.</a:t>
            </a:r>
          </a:p>
          <a:p>
            <a:endParaRPr lang="en-US" sz="1200" dirty="0"/>
          </a:p>
        </p:txBody>
      </p:sp>
      <p:pic>
        <p:nvPicPr>
          <p:cNvPr id="5" name="Picture 4" descr="mixomato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3820" y="2125054"/>
            <a:ext cx="4028304" cy="3619339"/>
          </a:xfrm>
          <a:prstGeom prst="rect">
            <a:avLst/>
          </a:prstGeom>
        </p:spPr>
      </p:pic>
      <p:pic>
        <p:nvPicPr>
          <p:cNvPr id="6" name="Picture 5" descr="rab lynx.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3222" y="298265"/>
            <a:ext cx="2958537" cy="1380049"/>
          </a:xfrm>
          <a:prstGeom prst="rect">
            <a:avLst/>
          </a:prstGeom>
        </p:spPr>
      </p:pic>
    </p:spTree>
    <p:extLst>
      <p:ext uri="{BB962C8B-B14F-4D97-AF65-F5344CB8AC3E}">
        <p14:creationId xmlns:p14="http://schemas.microsoft.com/office/powerpoint/2010/main" val="1090420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 threats</a:t>
            </a:r>
            <a:endParaRPr lang="en-US" dirty="0"/>
          </a:p>
        </p:txBody>
      </p:sp>
      <p:sp>
        <p:nvSpPr>
          <p:cNvPr id="3" name="Content Placeholder 2"/>
          <p:cNvSpPr>
            <a:spLocks noGrp="1"/>
          </p:cNvSpPr>
          <p:nvPr>
            <p:ph idx="1"/>
          </p:nvPr>
        </p:nvSpPr>
        <p:spPr>
          <a:xfrm>
            <a:off x="1451579" y="2015732"/>
            <a:ext cx="3579911" cy="3450613"/>
          </a:xfrm>
        </p:spPr>
        <p:txBody>
          <a:bodyPr>
            <a:normAutofit fontScale="92500" lnSpcReduction="10000"/>
          </a:bodyPr>
          <a:lstStyle/>
          <a:p>
            <a:r>
              <a:rPr lang="en-US" b="1" dirty="0"/>
              <a:t>Car hits</a:t>
            </a:r>
            <a:endParaRPr lang="en-US" dirty="0"/>
          </a:p>
          <a:p>
            <a:r>
              <a:rPr lang="en-US" dirty="0"/>
              <a:t>The construction of high speed roads and highways, splitting up the Lynx habitat, is another of the main threats for this wild cat.</a:t>
            </a:r>
          </a:p>
          <a:p>
            <a:r>
              <a:rPr lang="en-US" dirty="0"/>
              <a:t> 2014 was a black year: 22 animals died under the wheels of a car.</a:t>
            </a:r>
          </a:p>
          <a:p>
            <a:endParaRPr lang="en-US" dirty="0"/>
          </a:p>
          <a:p>
            <a:endParaRPr lang="en-US" dirty="0"/>
          </a:p>
        </p:txBody>
      </p:sp>
      <p:pic>
        <p:nvPicPr>
          <p:cNvPr id="4" name="Picture 3" descr="perigo lin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9099" y="1937335"/>
            <a:ext cx="5190250" cy="3892688"/>
          </a:xfrm>
          <a:prstGeom prst="rect">
            <a:avLst/>
          </a:prstGeom>
        </p:spPr>
      </p:pic>
    </p:spTree>
    <p:extLst>
      <p:ext uri="{BB962C8B-B14F-4D97-AF65-F5344CB8AC3E}">
        <p14:creationId xmlns:p14="http://schemas.microsoft.com/office/powerpoint/2010/main" val="2754707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 threats</a:t>
            </a:r>
            <a:endParaRPr lang="en-US" dirty="0"/>
          </a:p>
        </p:txBody>
      </p:sp>
      <p:sp>
        <p:nvSpPr>
          <p:cNvPr id="3" name="Content Placeholder 2"/>
          <p:cNvSpPr>
            <a:spLocks noGrp="1"/>
          </p:cNvSpPr>
          <p:nvPr>
            <p:ph idx="1"/>
          </p:nvPr>
        </p:nvSpPr>
        <p:spPr>
          <a:xfrm>
            <a:off x="1451579" y="2015732"/>
            <a:ext cx="4508050" cy="3450613"/>
          </a:xfrm>
        </p:spPr>
        <p:txBody>
          <a:bodyPr>
            <a:normAutofit fontScale="92500" lnSpcReduction="10000"/>
          </a:bodyPr>
          <a:lstStyle/>
          <a:p>
            <a:r>
              <a:rPr lang="en-US" b="1" dirty="0"/>
              <a:t>Habitat loss and degradation</a:t>
            </a:r>
            <a:endParaRPr lang="en-US" dirty="0"/>
          </a:p>
          <a:p>
            <a:r>
              <a:rPr lang="en-US" dirty="0"/>
              <a:t>Infrastructures like roads, dams, railways and other human activities contribute to the loss and fragmentation of the Iberian lynx distribution area, creating barriers between the different populations. </a:t>
            </a:r>
          </a:p>
          <a:p>
            <a:r>
              <a:rPr lang="en-US" b="1" dirty="0"/>
              <a:t>Illegal Hunting</a:t>
            </a:r>
            <a:r>
              <a:rPr lang="en-US" dirty="0"/>
              <a:t> - Ironically, in the past the species was regarded both as an attractive hunting trophy and as a vermin</a:t>
            </a:r>
          </a:p>
          <a:p>
            <a:endParaRPr lang="en-US" dirty="0"/>
          </a:p>
        </p:txBody>
      </p:sp>
      <p:pic>
        <p:nvPicPr>
          <p:cNvPr id="4" name="Picture 3" descr="ilegal hunt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1809" y="2337496"/>
            <a:ext cx="3785681" cy="2368755"/>
          </a:xfrm>
          <a:prstGeom prst="rect">
            <a:avLst/>
          </a:prstGeom>
        </p:spPr>
      </p:pic>
    </p:spTree>
    <p:extLst>
      <p:ext uri="{BB962C8B-B14F-4D97-AF65-F5344CB8AC3E}">
        <p14:creationId xmlns:p14="http://schemas.microsoft.com/office/powerpoint/2010/main" val="2189918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NGO’s DOING?</a:t>
            </a:r>
          </a:p>
        </p:txBody>
      </p:sp>
      <p:sp>
        <p:nvSpPr>
          <p:cNvPr id="3" name="Content Placeholder 2"/>
          <p:cNvSpPr>
            <a:spLocks noGrp="1"/>
          </p:cNvSpPr>
          <p:nvPr>
            <p:ph idx="1"/>
          </p:nvPr>
        </p:nvSpPr>
        <p:spPr>
          <a:xfrm>
            <a:off x="1451580" y="2015732"/>
            <a:ext cx="4736014" cy="3649749"/>
          </a:xfrm>
        </p:spPr>
        <p:txBody>
          <a:bodyPr>
            <a:normAutofit/>
          </a:bodyPr>
          <a:lstStyle/>
          <a:p>
            <a:r>
              <a:rPr lang="en-US" dirty="0">
                <a:solidFill>
                  <a:srgbClr val="000000"/>
                </a:solidFill>
              </a:rPr>
              <a:t>Support for the captive breeding </a:t>
            </a:r>
            <a:r>
              <a:rPr lang="en-US" dirty="0" err="1">
                <a:solidFill>
                  <a:srgbClr val="000000"/>
                </a:solidFill>
              </a:rPr>
              <a:t>programme</a:t>
            </a:r>
            <a:endParaRPr lang="en-US" dirty="0">
              <a:solidFill>
                <a:srgbClr val="000000"/>
              </a:solidFill>
              <a:hlinkClick r:id="rId2"/>
            </a:endParaRPr>
          </a:p>
          <a:p>
            <a:r>
              <a:rPr lang="en-US" dirty="0">
                <a:solidFill>
                  <a:srgbClr val="000000"/>
                </a:solidFill>
              </a:rPr>
              <a:t>Sponsorship of the Large Carnivore Initiative for Europe (LCIE), leading to the development of an action plan for the Iberian lynx</a:t>
            </a:r>
          </a:p>
          <a:p>
            <a:r>
              <a:rPr lang="en-US" dirty="0">
                <a:solidFill>
                  <a:srgbClr val="000000"/>
                </a:solidFill>
              </a:rPr>
              <a:t>Lobbying for all lynx habitat to be covered by the EU's Natura 2000 </a:t>
            </a:r>
            <a:r>
              <a:rPr lang="en-US" dirty="0" err="1">
                <a:solidFill>
                  <a:srgbClr val="000000"/>
                </a:solidFill>
              </a:rPr>
              <a:t>Programme</a:t>
            </a:r>
            <a:r>
              <a:rPr lang="en-US" dirty="0">
                <a:solidFill>
                  <a:srgbClr val="000000"/>
                </a:solidFill>
              </a:rPr>
              <a:t>.</a:t>
            </a:r>
          </a:p>
        </p:txBody>
      </p:sp>
      <p:pic>
        <p:nvPicPr>
          <p:cNvPr id="4" name="Picture 3" descr="Captura de ecrã 2016-04-5, às 19.37.5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4177" y="4033604"/>
            <a:ext cx="1366089" cy="1416313"/>
          </a:xfrm>
          <a:prstGeom prst="rect">
            <a:avLst/>
          </a:prstGeom>
        </p:spPr>
      </p:pic>
      <p:pic>
        <p:nvPicPr>
          <p:cNvPr id="5" name="Picture 4" descr="Captura de ecrã 2016-04-5, às 19.38.1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2505" y="2199592"/>
            <a:ext cx="1549400" cy="1244600"/>
          </a:xfrm>
          <a:prstGeom prst="rect">
            <a:avLst/>
          </a:prstGeom>
        </p:spPr>
      </p:pic>
      <p:pic>
        <p:nvPicPr>
          <p:cNvPr id="6" name="Picture 5" descr="Captura de ecrã 2016-04-5, às 19.37.1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1020" y="2156449"/>
            <a:ext cx="3798377" cy="1030756"/>
          </a:xfrm>
          <a:prstGeom prst="rect">
            <a:avLst/>
          </a:prstGeom>
        </p:spPr>
      </p:pic>
      <p:pic>
        <p:nvPicPr>
          <p:cNvPr id="7" name="Picture 6" descr="Captura de ecrã 2016-04-5, às 19.37.4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63292" y="3255350"/>
            <a:ext cx="1320800" cy="1511300"/>
          </a:xfrm>
          <a:prstGeom prst="rect">
            <a:avLst/>
          </a:prstGeom>
        </p:spPr>
      </p:pic>
      <p:pic>
        <p:nvPicPr>
          <p:cNvPr id="8" name="Picture 7" descr="Captura de ecrã 2016-04-5, às 19.38.5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0011" y="4921927"/>
            <a:ext cx="2828422" cy="978129"/>
          </a:xfrm>
          <a:prstGeom prst="rect">
            <a:avLst/>
          </a:prstGeom>
        </p:spPr>
      </p:pic>
    </p:spTree>
    <p:extLst>
      <p:ext uri="{BB962C8B-B14F-4D97-AF65-F5344CB8AC3E}">
        <p14:creationId xmlns:p14="http://schemas.microsoft.com/office/powerpoint/2010/main" val="2358978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can you help?</a:t>
            </a:r>
          </a:p>
        </p:txBody>
      </p:sp>
      <p:sp>
        <p:nvSpPr>
          <p:cNvPr id="3" name="Content Placeholder 2"/>
          <p:cNvSpPr>
            <a:spLocks noGrp="1"/>
          </p:cNvSpPr>
          <p:nvPr>
            <p:ph idx="1"/>
          </p:nvPr>
        </p:nvSpPr>
        <p:spPr>
          <a:xfrm>
            <a:off x="1451579" y="2015732"/>
            <a:ext cx="4858625" cy="3950375"/>
          </a:xfrm>
        </p:spPr>
        <p:txBody>
          <a:bodyPr/>
          <a:lstStyle/>
          <a:p>
            <a:r>
              <a:rPr lang="en-US" dirty="0"/>
              <a:t>Put a cork in it! Help protect the Iberian lynx's habitat by planting a </a:t>
            </a:r>
            <a:r>
              <a:rPr lang="en-US" b="1" dirty="0"/>
              <a:t>cork tree.</a:t>
            </a:r>
          </a:p>
          <a:p>
            <a:r>
              <a:rPr lang="en-US" sz="2800" b="1" dirty="0"/>
              <a:t>Spread the word!</a:t>
            </a:r>
            <a:r>
              <a:rPr lang="en-US" sz="2800" dirty="0"/>
              <a:t> </a:t>
            </a:r>
            <a:endParaRPr lang="en-US" dirty="0"/>
          </a:p>
        </p:txBody>
      </p:sp>
      <p:pic>
        <p:nvPicPr>
          <p:cNvPr id="4" name="Picture 3" descr="corktre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6572" y="2213571"/>
            <a:ext cx="4912787" cy="3288954"/>
          </a:xfrm>
          <a:prstGeom prst="rect">
            <a:avLst/>
          </a:prstGeom>
        </p:spPr>
      </p:pic>
    </p:spTree>
    <p:extLst>
      <p:ext uri="{BB962C8B-B14F-4D97-AF65-F5344CB8AC3E}">
        <p14:creationId xmlns:p14="http://schemas.microsoft.com/office/powerpoint/2010/main" val="4119427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b="1" dirty="0" err="1"/>
              <a:t>webgraphy</a:t>
            </a:r>
            <a:endParaRPr lang="pt-PT" b="1" dirty="0"/>
          </a:p>
        </p:txBody>
      </p:sp>
      <p:sp>
        <p:nvSpPr>
          <p:cNvPr id="3" name="Marcador de Posição de Conteúdo 2"/>
          <p:cNvSpPr>
            <a:spLocks noGrp="1"/>
          </p:cNvSpPr>
          <p:nvPr>
            <p:ph idx="1"/>
          </p:nvPr>
        </p:nvSpPr>
        <p:spPr>
          <a:xfrm>
            <a:off x="1451580" y="2015733"/>
            <a:ext cx="6229532" cy="3164300"/>
          </a:xfrm>
        </p:spPr>
        <p:txBody>
          <a:bodyPr/>
          <a:lstStyle/>
          <a:p>
            <a:pPr marL="0" indent="0">
              <a:buNone/>
            </a:pPr>
            <a:r>
              <a:rPr lang="pt-PT" dirty="0">
                <a:hlinkClick r:id="rId2"/>
              </a:rPr>
              <a:t>http://wwf.panda.org/about_our_earth/species/profiles/mammals/iberian_lynx/</a:t>
            </a:r>
            <a:endParaRPr lang="pt-PT" dirty="0"/>
          </a:p>
          <a:p>
            <a:pPr marL="0" indent="0">
              <a:buNone/>
            </a:pPr>
            <a:r>
              <a:rPr lang="pt-PT" dirty="0">
                <a:hlinkClick r:id="rId3"/>
              </a:rPr>
              <a:t>http://www.iucnredlist.org/details/12520/0</a:t>
            </a:r>
            <a:endParaRPr lang="pt-PT" dirty="0"/>
          </a:p>
          <a:p>
            <a:pPr marL="0" indent="0">
              <a:buNone/>
            </a:pPr>
            <a:r>
              <a:rPr lang="pt-PT" dirty="0">
                <a:hlinkClick r:id="rId4"/>
              </a:rPr>
              <a:t>https://www.cites.org</a:t>
            </a:r>
            <a:endParaRPr lang="pt-PT" dirty="0"/>
          </a:p>
          <a:p>
            <a:pPr marL="0" indent="0">
              <a:buNone/>
            </a:pPr>
            <a:r>
              <a:rPr lang="pt-PT" dirty="0">
                <a:hlinkClick r:id="rId5"/>
              </a:rPr>
              <a:t>http://carnivora.fc.ul.pt/ha-quatro-novas-crias-de-lince-iberico-em-silves/</a:t>
            </a:r>
            <a:endParaRPr lang="pt-PT" dirty="0"/>
          </a:p>
          <a:p>
            <a:pPr marL="0" indent="0">
              <a:buNone/>
            </a:pPr>
            <a:endParaRPr lang="pt-PT" dirty="0"/>
          </a:p>
          <a:p>
            <a:pPr marL="0" indent="0">
              <a:buNone/>
            </a:pPr>
            <a:endParaRPr lang="pt-PT" dirty="0"/>
          </a:p>
          <a:p>
            <a:pPr marL="0" indent="0">
              <a:buNone/>
            </a:pPr>
            <a:endParaRPr lang="pt-PT" dirty="0"/>
          </a:p>
          <a:p>
            <a:pPr marL="0" indent="0">
              <a:buNone/>
            </a:pPr>
            <a:endParaRPr lang="pt-PT" dirty="0"/>
          </a:p>
        </p:txBody>
      </p:sp>
      <p:pic>
        <p:nvPicPr>
          <p:cNvPr id="6" name="Picture 5" descr="rab lynx.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0786" y="2414619"/>
            <a:ext cx="4165600" cy="1943100"/>
          </a:xfrm>
          <a:prstGeom prst="rect">
            <a:avLst/>
          </a:prstGeom>
        </p:spPr>
      </p:pic>
    </p:spTree>
    <p:extLst>
      <p:ext uri="{BB962C8B-B14F-4D97-AF65-F5344CB8AC3E}">
        <p14:creationId xmlns:p14="http://schemas.microsoft.com/office/powerpoint/2010/main" val="3085635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 and… save the </a:t>
            </a:r>
            <a:r>
              <a:rPr lang="en-US" dirty="0" err="1"/>
              <a:t>iberian</a:t>
            </a:r>
            <a:r>
              <a:rPr lang="en-US" dirty="0"/>
              <a:t> lynx!</a:t>
            </a:r>
          </a:p>
        </p:txBody>
      </p:sp>
      <p:pic>
        <p:nvPicPr>
          <p:cNvPr id="6" name="Picture 5" descr="lyn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0788" y="2035734"/>
            <a:ext cx="5187681" cy="3702375"/>
          </a:xfrm>
          <a:prstGeom prst="rect">
            <a:avLst/>
          </a:prstGeom>
        </p:spPr>
      </p:pic>
    </p:spTree>
    <p:extLst>
      <p:ext uri="{BB962C8B-B14F-4D97-AF65-F5344CB8AC3E}">
        <p14:creationId xmlns:p14="http://schemas.microsoft.com/office/powerpoint/2010/main" val="653157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IBERIAN LYNX</a:t>
            </a:r>
            <a:br>
              <a:rPr lang="en-US" dirty="0"/>
            </a:br>
            <a:r>
              <a:rPr lang="en-US" b="1" i="1" dirty="0"/>
              <a:t>l</a:t>
            </a:r>
            <a:r>
              <a:rPr lang="en-US" b="1" i="1" cap="none" dirty="0">
                <a:latin typeface="+mn-lt"/>
              </a:rPr>
              <a:t>ynx </a:t>
            </a:r>
            <a:r>
              <a:rPr lang="en-US" b="1" i="1" cap="none" dirty="0" err="1">
                <a:latin typeface="+mn-lt"/>
              </a:rPr>
              <a:t>pardinus</a:t>
            </a:r>
            <a:endParaRPr lang="en-US" b="1" i="1" dirty="0"/>
          </a:p>
        </p:txBody>
      </p:sp>
      <p:pic>
        <p:nvPicPr>
          <p:cNvPr id="9" name="Picture 8" descr="lynx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351" y="2018736"/>
            <a:ext cx="5211402" cy="3468478"/>
          </a:xfrm>
          <a:prstGeom prst="rect">
            <a:avLst/>
          </a:prstGeom>
        </p:spPr>
      </p:pic>
      <p:pic>
        <p:nvPicPr>
          <p:cNvPr id="6" name="Marcador de Posição de Conteúdo 4"/>
          <p:cNvPicPr>
            <a:picLocks noGrp="1" noChangeAspect="1"/>
          </p:cNvPicPr>
          <p:nvPr>
            <p:ph idx="1"/>
          </p:nvPr>
        </p:nvPicPr>
        <p:blipFill>
          <a:blip r:embed="rId3"/>
          <a:srcRect t="3307" b="3307"/>
          <a:stretch>
            <a:fillRect/>
          </a:stretch>
        </p:blipFill>
        <p:spPr>
          <a:xfrm>
            <a:off x="5056231" y="2418697"/>
            <a:ext cx="7752577" cy="2785627"/>
          </a:xfrm>
        </p:spPr>
      </p:pic>
    </p:spTree>
    <p:extLst>
      <p:ext uri="{BB962C8B-B14F-4D97-AF65-F5344CB8AC3E}">
        <p14:creationId xmlns:p14="http://schemas.microsoft.com/office/powerpoint/2010/main" val="3566336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296" y="1309202"/>
            <a:ext cx="9603275" cy="1049235"/>
          </a:xfrm>
        </p:spPr>
        <p:txBody>
          <a:bodyPr>
            <a:normAutofit/>
          </a:bodyPr>
          <a:lstStyle/>
          <a:p>
            <a:r>
              <a:rPr lang="en-US" sz="3200" b="1" i="0" kern="1200" cap="all" dirty="0">
                <a:solidFill>
                  <a:schemeClr val="tx1"/>
                </a:solidFill>
                <a:effectLst/>
                <a:latin typeface="+mj-lt"/>
                <a:ea typeface="+mj-ea"/>
                <a:cs typeface="+mj-cs"/>
              </a:rPr>
              <a:t>KEY FACTS</a:t>
            </a:r>
            <a:br>
              <a:rPr lang="en-US" b="1" dirty="0"/>
            </a:br>
            <a:endParaRPr lang="en-US" sz="3200" b="1" i="0" kern="1200" cap="all" dirty="0">
              <a:solidFill>
                <a:schemeClr val="tx1"/>
              </a:solidFill>
              <a:effectLst/>
              <a:latin typeface="+mj-lt"/>
              <a:ea typeface="+mj-ea"/>
              <a:cs typeface="+mj-cs"/>
            </a:endParaRPr>
          </a:p>
        </p:txBody>
      </p:sp>
      <p:pic>
        <p:nvPicPr>
          <p:cNvPr id="5" name="Marcador de Posição da Imagem 4"/>
          <p:cNvPicPr>
            <a:picLocks noChangeAspect="1"/>
          </p:cNvPicPr>
          <p:nvPr/>
        </p:nvPicPr>
        <p:blipFill>
          <a:blip r:embed="rId2"/>
          <a:srcRect l="19319" r="19319"/>
          <a:stretch>
            <a:fillRect/>
          </a:stretch>
        </p:blipFill>
        <p:spPr>
          <a:xfrm>
            <a:off x="8923157" y="2142389"/>
            <a:ext cx="2670435" cy="3699084"/>
          </a:xfrm>
          <a:prstGeom prst="rect">
            <a:avLst/>
          </a:prstGeom>
        </p:spPr>
      </p:pic>
      <p:pic>
        <p:nvPicPr>
          <p:cNvPr id="6" name="Picture 5" descr="Captura de ecrã 2016-04-4, às 20.32.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0347" y="2045058"/>
            <a:ext cx="7294846" cy="3977729"/>
          </a:xfrm>
          <a:prstGeom prst="rect">
            <a:avLst/>
          </a:prstGeom>
        </p:spPr>
      </p:pic>
    </p:spTree>
    <p:extLst>
      <p:ext uri="{BB962C8B-B14F-4D97-AF65-F5344CB8AC3E}">
        <p14:creationId xmlns:p14="http://schemas.microsoft.com/office/powerpoint/2010/main" val="3844327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Physical Description</a:t>
            </a:r>
            <a:endParaRPr lang="en-US" dirty="0"/>
          </a:p>
        </p:txBody>
      </p:sp>
      <p:sp>
        <p:nvSpPr>
          <p:cNvPr id="3" name="Content Placeholder 2"/>
          <p:cNvSpPr>
            <a:spLocks noGrp="1"/>
          </p:cNvSpPr>
          <p:nvPr>
            <p:ph idx="1"/>
          </p:nvPr>
        </p:nvSpPr>
        <p:spPr>
          <a:xfrm>
            <a:off x="1451580" y="2015732"/>
            <a:ext cx="4084687" cy="3633469"/>
          </a:xfrm>
        </p:spPr>
        <p:txBody>
          <a:bodyPr>
            <a:normAutofit lnSpcReduction="10000"/>
          </a:bodyPr>
          <a:lstStyle/>
          <a:p>
            <a:r>
              <a:rPr lang="en-US" dirty="0"/>
              <a:t>Tawny coat heavily spotted </a:t>
            </a:r>
          </a:p>
          <a:p>
            <a:r>
              <a:rPr lang="en-US" dirty="0"/>
              <a:t>Long legs and a very short tail with a black tip. </a:t>
            </a:r>
          </a:p>
          <a:p>
            <a:r>
              <a:rPr lang="en-US" dirty="0"/>
              <a:t>Characteristic "beard" around its face </a:t>
            </a:r>
          </a:p>
          <a:p>
            <a:r>
              <a:rPr lang="en-US" dirty="0"/>
              <a:t>Prominent black ear tufts.</a:t>
            </a:r>
          </a:p>
          <a:p>
            <a:r>
              <a:rPr lang="en-US" dirty="0"/>
              <a:t>Weight: 10-13kg  </a:t>
            </a:r>
          </a:p>
          <a:p>
            <a:r>
              <a:rPr lang="en-US" dirty="0"/>
              <a:t>Height: 88-100cm </a:t>
            </a:r>
          </a:p>
        </p:txBody>
      </p:sp>
      <p:pic>
        <p:nvPicPr>
          <p:cNvPr id="4" name="Content Placeholder 7" descr="lynx-pardinus.jpg"/>
          <p:cNvPicPr>
            <a:picLocks noChangeAspect="1"/>
          </p:cNvPicPr>
          <p:nvPr/>
        </p:nvPicPr>
        <p:blipFill>
          <a:blip r:embed="rId2">
            <a:extLst>
              <a:ext uri="{28A0092B-C50C-407E-A947-70E740481C1C}">
                <a14:useLocalDpi xmlns:a14="http://schemas.microsoft.com/office/drawing/2010/main" val="0"/>
              </a:ext>
            </a:extLst>
          </a:blip>
          <a:srcRect l="-45185" r="-45185"/>
          <a:stretch>
            <a:fillRect/>
          </a:stretch>
        </p:blipFill>
        <p:spPr>
          <a:xfrm>
            <a:off x="3647423" y="1918444"/>
            <a:ext cx="9671279" cy="3449638"/>
          </a:xfrm>
          <a:prstGeom prst="rect">
            <a:avLst/>
          </a:prstGeom>
        </p:spPr>
      </p:pic>
    </p:spTree>
    <p:extLst>
      <p:ext uri="{BB962C8B-B14F-4D97-AF65-F5344CB8AC3E}">
        <p14:creationId xmlns:p14="http://schemas.microsoft.com/office/powerpoint/2010/main" val="3593679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576597"/>
            <a:ext cx="9603275" cy="1049235"/>
          </a:xfrm>
        </p:spPr>
        <p:txBody>
          <a:bodyPr/>
          <a:lstStyle/>
          <a:p>
            <a:r>
              <a:rPr lang="en-US" b="1" dirty="0"/>
              <a:t>Breeding</a:t>
            </a:r>
            <a:endParaRPr lang="en-US" dirty="0"/>
          </a:p>
        </p:txBody>
      </p:sp>
      <p:sp>
        <p:nvSpPr>
          <p:cNvPr id="3" name="Content Placeholder 2"/>
          <p:cNvSpPr>
            <a:spLocks noGrp="1"/>
          </p:cNvSpPr>
          <p:nvPr>
            <p:ph idx="1"/>
          </p:nvPr>
        </p:nvSpPr>
        <p:spPr>
          <a:xfrm>
            <a:off x="1451578" y="2015731"/>
            <a:ext cx="3726459" cy="4089313"/>
          </a:xfrm>
        </p:spPr>
        <p:txBody>
          <a:bodyPr>
            <a:noAutofit/>
          </a:bodyPr>
          <a:lstStyle/>
          <a:p>
            <a:r>
              <a:rPr lang="en-US" dirty="0"/>
              <a:t>Female lynxes generally give birth between March and April.</a:t>
            </a:r>
          </a:p>
          <a:p>
            <a:r>
              <a:rPr lang="en-US" dirty="0"/>
              <a:t> The average litter size is 3, with rarely more than 2 young surviving weaning. </a:t>
            </a:r>
          </a:p>
          <a:p>
            <a:r>
              <a:rPr lang="en-US" dirty="0"/>
              <a:t>Kittens leave the den between 8 and 23 months. </a:t>
            </a:r>
          </a:p>
          <a:p>
            <a:r>
              <a:rPr lang="en-US" dirty="0"/>
              <a:t>Very high rates of mortality during dispersal have been detected.</a:t>
            </a:r>
          </a:p>
        </p:txBody>
      </p:sp>
      <p:pic>
        <p:nvPicPr>
          <p:cNvPr id="4" name="Picture 3" descr="crias lin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150" y="2335572"/>
            <a:ext cx="3510563" cy="3366540"/>
          </a:xfrm>
          <a:prstGeom prst="rect">
            <a:avLst/>
          </a:prstGeom>
        </p:spPr>
      </p:pic>
    </p:spTree>
    <p:extLst>
      <p:ext uri="{BB962C8B-B14F-4D97-AF65-F5344CB8AC3E}">
        <p14:creationId xmlns:p14="http://schemas.microsoft.com/office/powerpoint/2010/main" val="4043225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diet</a:t>
            </a:r>
          </a:p>
        </p:txBody>
      </p:sp>
      <p:sp>
        <p:nvSpPr>
          <p:cNvPr id="3" name="Content Placeholder 2"/>
          <p:cNvSpPr>
            <a:spLocks noGrp="1"/>
          </p:cNvSpPr>
          <p:nvPr>
            <p:ph idx="1"/>
          </p:nvPr>
        </p:nvSpPr>
        <p:spPr>
          <a:xfrm>
            <a:off x="1451579" y="2015732"/>
            <a:ext cx="3384513" cy="3450613"/>
          </a:xfrm>
        </p:spPr>
        <p:txBody>
          <a:bodyPr/>
          <a:lstStyle/>
          <a:p>
            <a:r>
              <a:rPr lang="en-US" dirty="0"/>
              <a:t>The Iberian lynx mostly depends on wild rabbits to feed (90 – 100%),</a:t>
            </a:r>
          </a:p>
          <a:p>
            <a:r>
              <a:rPr lang="en-US" dirty="0"/>
              <a:t>Sometimes eat ducks, young deer and partridges if rabbit densities are low</a:t>
            </a:r>
          </a:p>
        </p:txBody>
      </p:sp>
      <p:pic>
        <p:nvPicPr>
          <p:cNvPr id="4" name="Picture 3" descr="lince e coelh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4946" y="2079186"/>
            <a:ext cx="6208781" cy="2868494"/>
          </a:xfrm>
          <a:prstGeom prst="rect">
            <a:avLst/>
          </a:prstGeom>
        </p:spPr>
      </p:pic>
    </p:spTree>
    <p:extLst>
      <p:ext uri="{BB962C8B-B14F-4D97-AF65-F5344CB8AC3E}">
        <p14:creationId xmlns:p14="http://schemas.microsoft.com/office/powerpoint/2010/main" val="2097079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Population &amp; Distribution</a:t>
            </a:r>
          </a:p>
        </p:txBody>
      </p:sp>
      <p:sp>
        <p:nvSpPr>
          <p:cNvPr id="3" name="Content Placeholder 2"/>
          <p:cNvSpPr>
            <a:spLocks noGrp="1"/>
          </p:cNvSpPr>
          <p:nvPr>
            <p:ph idx="1"/>
          </p:nvPr>
        </p:nvSpPr>
        <p:spPr>
          <a:xfrm>
            <a:off x="1451579" y="2015731"/>
            <a:ext cx="4280085" cy="3861391"/>
          </a:xfrm>
        </p:spPr>
        <p:txBody>
          <a:bodyPr>
            <a:normAutofit lnSpcReduction="10000"/>
          </a:bodyPr>
          <a:lstStyle/>
          <a:p>
            <a:r>
              <a:rPr lang="en-US" dirty="0"/>
              <a:t>In the early 19th century the Iberian lynx was found in Spain, Portugal and Southern France. </a:t>
            </a:r>
          </a:p>
          <a:p>
            <a:r>
              <a:rPr lang="en-US" dirty="0"/>
              <a:t> It declined steadily during the 20</a:t>
            </a:r>
            <a:r>
              <a:rPr lang="en-US" baseline="30000" dirty="0"/>
              <a:t>th</a:t>
            </a:r>
            <a:r>
              <a:rPr lang="en-US" dirty="0"/>
              <a:t> century, and at the beginning of the 2000s only two isolated breeding populations remained in the world, located in southern Spain, and totaling about 100 adult animals, with only 25 breeding females. </a:t>
            </a:r>
          </a:p>
        </p:txBody>
      </p:sp>
      <p:pic>
        <p:nvPicPr>
          <p:cNvPr id="4" name="Picture 3" descr="Captura de ecrã 2016-04-4, às 22.44.3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3342" y="1980501"/>
            <a:ext cx="3937957" cy="3757698"/>
          </a:xfrm>
          <a:prstGeom prst="rect">
            <a:avLst/>
          </a:prstGeom>
        </p:spPr>
      </p:pic>
    </p:spTree>
    <p:extLst>
      <p:ext uri="{BB962C8B-B14F-4D97-AF65-F5344CB8AC3E}">
        <p14:creationId xmlns:p14="http://schemas.microsoft.com/office/powerpoint/2010/main" val="2244937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i="0" kern="1200" cap="all" dirty="0">
                <a:solidFill>
                  <a:schemeClr val="tx1"/>
                </a:solidFill>
                <a:effectLst/>
              </a:rPr>
              <a:t>The Iberian lynx is the world's most endangered feline species. </a:t>
            </a:r>
            <a:endParaRPr lang="en-US" b="1" dirty="0"/>
          </a:p>
        </p:txBody>
      </p:sp>
      <p:pic>
        <p:nvPicPr>
          <p:cNvPr id="4" name="Content Placeholder 3" descr="help lynx.jpg"/>
          <p:cNvPicPr>
            <a:picLocks noGrp="1" noChangeAspect="1"/>
          </p:cNvPicPr>
          <p:nvPr>
            <p:ph idx="1"/>
          </p:nvPr>
        </p:nvPicPr>
        <p:blipFill>
          <a:blip r:embed="rId2">
            <a:extLst>
              <a:ext uri="{28A0092B-C50C-407E-A947-70E740481C1C}">
                <a14:useLocalDpi xmlns:a14="http://schemas.microsoft.com/office/drawing/2010/main" val="0"/>
              </a:ext>
            </a:extLst>
          </a:blip>
          <a:srcRect t="23062" b="23062"/>
          <a:stretch>
            <a:fillRect/>
          </a:stretch>
        </p:blipFill>
        <p:spPr>
          <a:xfrm>
            <a:off x="1531571" y="2043041"/>
            <a:ext cx="9603275" cy="3450613"/>
          </a:xfrm>
        </p:spPr>
      </p:pic>
    </p:spTree>
    <p:extLst>
      <p:ext uri="{BB962C8B-B14F-4D97-AF65-F5344CB8AC3E}">
        <p14:creationId xmlns:p14="http://schemas.microsoft.com/office/powerpoint/2010/main" val="204832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Conservation efforts</a:t>
            </a:r>
          </a:p>
        </p:txBody>
      </p:sp>
      <p:sp>
        <p:nvSpPr>
          <p:cNvPr id="3" name="Content Placeholder 2"/>
          <p:cNvSpPr>
            <a:spLocks noGrp="1"/>
          </p:cNvSpPr>
          <p:nvPr>
            <p:ph idx="1"/>
          </p:nvPr>
        </p:nvSpPr>
        <p:spPr>
          <a:xfrm>
            <a:off x="1451579" y="2015732"/>
            <a:ext cx="9734937" cy="2558981"/>
          </a:xfrm>
        </p:spPr>
        <p:txBody>
          <a:bodyPr/>
          <a:lstStyle/>
          <a:p>
            <a:r>
              <a:rPr lang="en-US" dirty="0"/>
              <a:t>After joint efforts of the Iberian administrations, different NGOs  and the European Union (via the Life projects), the species has recovered from the brink of extinction.</a:t>
            </a:r>
          </a:p>
          <a:p>
            <a:r>
              <a:rPr lang="en-US" dirty="0"/>
              <a:t> IUCN’s assessment in 2015 has downgraded the Iberian Lynx to “endangered”</a:t>
            </a:r>
          </a:p>
        </p:txBody>
      </p:sp>
      <p:pic>
        <p:nvPicPr>
          <p:cNvPr id="4" name="Picture 3" descr="iuc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2647" y="3608011"/>
            <a:ext cx="10193244" cy="1897444"/>
          </a:xfrm>
          <a:prstGeom prst="rect">
            <a:avLst/>
          </a:prstGeom>
        </p:spPr>
      </p:pic>
    </p:spTree>
    <p:extLst>
      <p:ext uri="{BB962C8B-B14F-4D97-AF65-F5344CB8AC3E}">
        <p14:creationId xmlns:p14="http://schemas.microsoft.com/office/powerpoint/2010/main" val="1026737451"/>
      </p:ext>
    </p:extLst>
  </p:cSld>
  <p:clrMapOvr>
    <a:masterClrMapping/>
  </p:clrMapOvr>
</p:sld>
</file>

<file path=ppt/theme/theme1.xml><?xml version="1.0" encoding="utf-8"?>
<a:theme xmlns:a="http://schemas.openxmlformats.org/drawingml/2006/main" name="Galeria">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
  <TotalTime>1236</TotalTime>
  <Words>494</Words>
  <Application>Microsoft Office PowerPoint</Application>
  <PresentationFormat>Ecrã Panorâmico</PresentationFormat>
  <Paragraphs>58</Paragraphs>
  <Slides>17</Slides>
  <Notes>0</Notes>
  <HiddenSlides>0</HiddenSlides>
  <MMClips>0</MMClips>
  <ScaleCrop>false</ScaleCrop>
  <HeadingPairs>
    <vt:vector size="6" baseType="variant">
      <vt:variant>
        <vt:lpstr>Tipos de letra usados</vt:lpstr>
      </vt:variant>
      <vt:variant>
        <vt:i4>2</vt:i4>
      </vt:variant>
      <vt:variant>
        <vt:lpstr>Tema</vt:lpstr>
      </vt:variant>
      <vt:variant>
        <vt:i4>1</vt:i4>
      </vt:variant>
      <vt:variant>
        <vt:lpstr>Títulos dos diapositivos</vt:lpstr>
      </vt:variant>
      <vt:variant>
        <vt:i4>17</vt:i4>
      </vt:variant>
    </vt:vector>
  </HeadingPairs>
  <TitlesOfParts>
    <vt:vector size="20" baseType="lpstr">
      <vt:lpstr>Arial</vt:lpstr>
      <vt:lpstr>Gill Sans MT</vt:lpstr>
      <vt:lpstr>Galeria</vt:lpstr>
      <vt:lpstr>  Keep our World Colourful!</vt:lpstr>
      <vt:lpstr>IBERIAN LYNX lynx pardinus</vt:lpstr>
      <vt:lpstr>KEY FACTS </vt:lpstr>
      <vt:lpstr>Physical Description</vt:lpstr>
      <vt:lpstr>Breeding</vt:lpstr>
      <vt:lpstr>diet</vt:lpstr>
      <vt:lpstr>Population &amp; Distribution</vt:lpstr>
      <vt:lpstr>The Iberian lynx is the world's most endangered feline species. </vt:lpstr>
      <vt:lpstr>Conservation efforts</vt:lpstr>
      <vt:lpstr>LYNX EX-SITU CONSERVATION PROGRAMMES </vt:lpstr>
      <vt:lpstr>main threats</vt:lpstr>
      <vt:lpstr>main threats</vt:lpstr>
      <vt:lpstr>main threats</vt:lpstr>
      <vt:lpstr>WHAT ARE NGO’s DOING?</vt:lpstr>
      <vt:lpstr>How can you help?</vt:lpstr>
      <vt:lpstr>webgraphy</vt:lpstr>
      <vt:lpstr>Thank you and… save the iberian lynx!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United in Biodiversity Keep our World Colourful!</dc:title>
  <dc:creator>Sandra Figueiredo</dc:creator>
  <cp:lastModifiedBy>Sandra Figueiredo</cp:lastModifiedBy>
  <cp:revision>30</cp:revision>
  <dcterms:created xsi:type="dcterms:W3CDTF">2016-04-03T15:09:45Z</dcterms:created>
  <dcterms:modified xsi:type="dcterms:W3CDTF">2016-04-07T16:05:38Z</dcterms:modified>
</cp:coreProperties>
</file>